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56"/>
  </p:notesMasterIdLst>
  <p:sldIdLst>
    <p:sldId id="256" r:id="rId2"/>
    <p:sldId id="314" r:id="rId3"/>
    <p:sldId id="299" r:id="rId4"/>
    <p:sldId id="366" r:id="rId5"/>
    <p:sldId id="300" r:id="rId6"/>
    <p:sldId id="301" r:id="rId7"/>
    <p:sldId id="345" r:id="rId8"/>
    <p:sldId id="341" r:id="rId9"/>
    <p:sldId id="342" r:id="rId10"/>
    <p:sldId id="346" r:id="rId11"/>
    <p:sldId id="344" r:id="rId12"/>
    <p:sldId id="343" r:id="rId13"/>
    <p:sldId id="306" r:id="rId14"/>
    <p:sldId id="368" r:id="rId15"/>
    <p:sldId id="307" r:id="rId16"/>
    <p:sldId id="348" r:id="rId17"/>
    <p:sldId id="308" r:id="rId18"/>
    <p:sldId id="309" r:id="rId19"/>
    <p:sldId id="349" r:id="rId20"/>
    <p:sldId id="310" r:id="rId21"/>
    <p:sldId id="311" r:id="rId22"/>
    <p:sldId id="312" r:id="rId23"/>
    <p:sldId id="313" r:id="rId24"/>
    <p:sldId id="315" r:id="rId25"/>
    <p:sldId id="316" r:id="rId26"/>
    <p:sldId id="317" r:id="rId27"/>
    <p:sldId id="350" r:id="rId28"/>
    <p:sldId id="351" r:id="rId29"/>
    <p:sldId id="352" r:id="rId30"/>
    <p:sldId id="353" r:id="rId31"/>
    <p:sldId id="357" r:id="rId32"/>
    <p:sldId id="354" r:id="rId33"/>
    <p:sldId id="355" r:id="rId34"/>
    <p:sldId id="356" r:id="rId35"/>
    <p:sldId id="358" r:id="rId36"/>
    <p:sldId id="359" r:id="rId37"/>
    <p:sldId id="325" r:id="rId38"/>
    <p:sldId id="326" r:id="rId39"/>
    <p:sldId id="327" r:id="rId40"/>
    <p:sldId id="329" r:id="rId41"/>
    <p:sldId id="330" r:id="rId42"/>
    <p:sldId id="360" r:id="rId43"/>
    <p:sldId id="362" r:id="rId44"/>
    <p:sldId id="331" r:id="rId45"/>
    <p:sldId id="369" r:id="rId46"/>
    <p:sldId id="332" r:id="rId47"/>
    <p:sldId id="333" r:id="rId48"/>
    <p:sldId id="363" r:id="rId49"/>
    <p:sldId id="370" r:id="rId50"/>
    <p:sldId id="334" r:id="rId51"/>
    <p:sldId id="335" r:id="rId52"/>
    <p:sldId id="336" r:id="rId53"/>
    <p:sldId id="365" r:id="rId54"/>
    <p:sldId id="364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AE14F-0B54-40E9-B43F-6A555D0E3063}" type="datetimeFigureOut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65B97-4853-452D-AFE9-2751A8120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0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5B97-4853-452D-AFE9-2751A812080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1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43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073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89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52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32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72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84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175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3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203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92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125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10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496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87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8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2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08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763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2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D710-3C60-4A4F-8EE3-7CEDEDD447A5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20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5E51-3F4D-45A7-A48F-236C093A6601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4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2805-18AB-4A65-914D-139EFABD132C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87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77122-DF71-4670-BFDF-578AA1097074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9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4C37-0373-4440-A2B4-26981BF31AD4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E81D6-49BD-4AF0-9514-1B6CD08FB62B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8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D71B-809D-40B8-9FB9-F3AE5FFF3BC1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31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F4E0-AEB7-4154-86C3-49155901B70F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9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C452C-0733-42E3-89F7-EFCFBFC2CDEC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7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2B60-DA9E-4D4F-B8E4-AAE817362869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3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AC09-647D-45D4-AECC-9251A4BC24A0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4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108D8-64F9-4C6F-8FA7-F8C1AF21C07E}" type="datetime1">
              <a:rPr lang="ko-KR" altLang="en-US" smtClean="0"/>
              <a:t>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3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32238" y="18802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sz="9600" b="1" dirty="0" smtClean="0"/>
              <a:t>ROS</a:t>
            </a:r>
            <a:br>
              <a:rPr lang="en-US" altLang="ko-KR" sz="9600" b="1" dirty="0" smtClean="0"/>
            </a:br>
            <a:r>
              <a:rPr lang="en-US" altLang="ko-KR" sz="4400" b="1" dirty="0" smtClean="0"/>
              <a:t>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Action &amp; </a:t>
            </a:r>
            <a:r>
              <a:rPr lang="en-US" altLang="ko-KR" b="1" dirty="0" err="1" smtClean="0"/>
              <a:t>Turtlebot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48929" y="4780048"/>
            <a:ext cx="9144000" cy="1655762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pPr algn="r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b="1" dirty="0" smtClean="0"/>
              <a:t>김태성</a:t>
            </a:r>
            <a:endParaRPr lang="en-US" altLang="ko-KR" b="1" dirty="0" smtClean="0"/>
          </a:p>
          <a:p>
            <a:pPr algn="r"/>
            <a:r>
              <a:rPr lang="en-US" altLang="ko-KR" sz="1600" dirty="0" smtClean="0"/>
              <a:t>2017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일 월요일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34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36" y="3238559"/>
            <a:ext cx="8568224" cy="330035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Simple_Action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7. simple_action_client.py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작성 후 실행권한 설정 </a:t>
            </a:r>
            <a:r>
              <a:rPr lang="en-US" altLang="ko-KR" dirty="0" smtClean="0"/>
              <a:t>$ </a:t>
            </a:r>
            <a:r>
              <a:rPr lang="en-US" altLang="ko-KR" dirty="0" err="1" smtClean="0"/>
              <a:t>chmod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</a:t>
            </a:r>
            <a:r>
              <a:rPr lang="en-US" altLang="ko-KR" dirty="0"/>
              <a:t>simple_action_client.py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79560" y="3350271"/>
            <a:ext cx="324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Line 9 - </a:t>
            </a:r>
            <a:r>
              <a:rPr lang="ko-KR" altLang="en-US" sz="1600" dirty="0" smtClean="0"/>
              <a:t>서버가 준비되길 기다림</a:t>
            </a:r>
            <a:endParaRPr lang="en-US" altLang="ko-KR" sz="1600" dirty="0" smtClean="0"/>
          </a:p>
          <a:p>
            <a:r>
              <a:rPr lang="en-US" altLang="ko-KR" sz="1600" dirty="0" smtClean="0"/>
              <a:t>Line 10 - goal </a:t>
            </a:r>
            <a:r>
              <a:rPr lang="ko-KR" altLang="en-US" sz="1600" dirty="0" smtClean="0"/>
              <a:t>객체 생성</a:t>
            </a:r>
            <a:endParaRPr lang="en-US" altLang="ko-KR" sz="1600" dirty="0" smtClean="0"/>
          </a:p>
          <a:p>
            <a:r>
              <a:rPr lang="en-US" altLang="ko-KR" sz="1600" dirty="0" smtClean="0"/>
              <a:t>Line 11 - </a:t>
            </a:r>
            <a:r>
              <a:rPr lang="en-US" altLang="ko-KR" sz="1600" dirty="0"/>
              <a:t>goal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time_to_wail</a:t>
            </a:r>
            <a:r>
              <a:rPr lang="ko-KR" altLang="en-US" sz="1600" dirty="0"/>
              <a:t>값 </a:t>
            </a:r>
            <a:r>
              <a:rPr lang="ko-KR" altLang="en-US" sz="1600" dirty="0" smtClean="0"/>
              <a:t>입력</a:t>
            </a:r>
            <a:endParaRPr lang="en-US" altLang="ko-KR" sz="1600" dirty="0" smtClean="0"/>
          </a:p>
          <a:p>
            <a:r>
              <a:rPr lang="en-US" altLang="ko-KR" sz="1600" dirty="0" smtClean="0"/>
              <a:t>Line 12 - server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goal</a:t>
            </a:r>
            <a:r>
              <a:rPr lang="ko-KR" altLang="en-US" sz="1600" dirty="0" smtClean="0"/>
              <a:t>전달</a:t>
            </a:r>
            <a:endParaRPr lang="en-US" altLang="ko-KR" sz="1600" dirty="0" smtClean="0"/>
          </a:p>
          <a:p>
            <a:r>
              <a:rPr lang="en-US" altLang="ko-KR" sz="1600" dirty="0" smtClean="0"/>
              <a:t>Line 13 - result</a:t>
            </a:r>
            <a:r>
              <a:rPr lang="ko-KR" altLang="en-US" sz="1600" dirty="0" smtClean="0"/>
              <a:t>를 기다린다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Line 14 - result</a:t>
            </a:r>
            <a:r>
              <a:rPr lang="ko-KR" altLang="en-US" sz="1600" dirty="0" smtClean="0"/>
              <a:t>값을 출력한다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322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Simple_Action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catkin_make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root workspace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catkin_make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pPr lvl="1"/>
            <a:endParaRPr lang="en-US" altLang="ko-KR" spc="-150" dirty="0" smtClean="0"/>
          </a:p>
          <a:p>
            <a:pPr lvl="1"/>
            <a:endParaRPr lang="en-US" altLang="ko-KR" spc="-150" dirty="0"/>
          </a:p>
          <a:p>
            <a:pPr lvl="1"/>
            <a:endParaRPr lang="en-US" altLang="ko-KR" spc="-150" dirty="0" smtClean="0"/>
          </a:p>
          <a:p>
            <a:pPr lvl="1"/>
            <a:endParaRPr lang="en-US" altLang="ko-KR" spc="-150" dirty="0"/>
          </a:p>
          <a:p>
            <a:pPr lvl="1"/>
            <a:r>
              <a:rPr lang="en-US" altLang="ko-KR" spc="-150" dirty="0" smtClean="0"/>
              <a:t> </a:t>
            </a:r>
            <a:r>
              <a:rPr lang="en-US" altLang="ko-KR" spc="-150" dirty="0" err="1" smtClean="0"/>
              <a:t>msg</a:t>
            </a:r>
            <a:r>
              <a:rPr lang="en-US" altLang="ko-KR" spc="-150" dirty="0" smtClean="0"/>
              <a:t> </a:t>
            </a:r>
            <a:r>
              <a:rPr lang="ko-KR" altLang="en-US" spc="-150" dirty="0" smtClean="0"/>
              <a:t>파일 생성됨</a:t>
            </a:r>
            <a:endParaRPr lang="en-US" altLang="ko-KR" spc="-15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476375" y="2761594"/>
            <a:ext cx="7969606" cy="1132523"/>
            <a:chOff x="1171575" y="3944778"/>
            <a:chExt cx="7969606" cy="11325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575" y="3944778"/>
              <a:ext cx="7969606" cy="1132523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>
            <a:xfrm>
              <a:off x="2801620" y="4155440"/>
              <a:ext cx="33088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78" y="4658318"/>
            <a:ext cx="7803003" cy="9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6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Simple_Action</a:t>
            </a:r>
            <a:r>
              <a:rPr lang="en-US" altLang="ko-KR" b="1" dirty="0"/>
              <a:t> </a:t>
            </a:r>
            <a:r>
              <a:rPr lang="ko-KR" altLang="en-US" b="1" dirty="0"/>
              <a:t>예제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실행결과</a:t>
            </a:r>
            <a:endParaRPr lang="ko-KR" altLang="en-US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$ </a:t>
            </a:r>
            <a:r>
              <a:rPr lang="en-US" altLang="ko-KR" dirty="0" err="1" smtClean="0"/>
              <a:t>roscore</a:t>
            </a:r>
            <a:endParaRPr lang="en-US" altLang="ko-KR" dirty="0" smtClean="0"/>
          </a:p>
          <a:p>
            <a:r>
              <a:rPr lang="en-US" altLang="ko-KR" dirty="0" smtClean="0"/>
              <a:t>$ simple_action_server.py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$ simple_action_client.py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66" y="4486846"/>
            <a:ext cx="8843212" cy="6581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66" y="3075843"/>
            <a:ext cx="8257003" cy="3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Fancy_Action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034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fancy_action_server.py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16" y="2369388"/>
            <a:ext cx="3406809" cy="2758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15" y="2980214"/>
            <a:ext cx="5347397" cy="26014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05255" y="4280932"/>
            <a:ext cx="1290395" cy="3441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Fancy_Action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034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fancy_action_server.py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026640"/>
            <a:ext cx="9966960" cy="36526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1560" y="5775851"/>
            <a:ext cx="1095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Line 12~15 – error checking, </a:t>
            </a:r>
            <a:r>
              <a:rPr lang="ko-KR" altLang="en-US" dirty="0" smtClean="0"/>
              <a:t>오랜 시간을 기다릴 경우 </a:t>
            </a:r>
            <a:r>
              <a:rPr lang="en-US" altLang="ko-KR" dirty="0" smtClean="0"/>
              <a:t>goal</a:t>
            </a:r>
            <a:r>
              <a:rPr lang="ko-KR" altLang="en-US" dirty="0" smtClean="0"/>
              <a:t>을 종료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Line 20~25 – preempt check, client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goal</a:t>
            </a:r>
            <a:r>
              <a:rPr lang="ko-KR" altLang="en-US" dirty="0" smtClean="0"/>
              <a:t>을 멈추길 요청하거나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</a:t>
            </a:r>
            <a:r>
              <a:rPr lang="en-US" altLang="ko-KR" dirty="0" smtClean="0"/>
              <a:t>clien</a:t>
            </a:r>
            <a:r>
              <a:rPr lang="en-US" altLang="ko-KR" dirty="0"/>
              <a:t>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goal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전달할경우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0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Fancy_Action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034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fancy_action_server.py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51560" y="5975717"/>
            <a:ext cx="459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Line 27~30 – client</a:t>
            </a:r>
            <a:r>
              <a:rPr lang="ko-KR" altLang="en-US" dirty="0" smtClean="0"/>
              <a:t>에게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Line 35~38 – client</a:t>
            </a:r>
            <a:r>
              <a:rPr lang="ko-KR" altLang="en-US" dirty="0" smtClean="0"/>
              <a:t>에게 </a:t>
            </a:r>
            <a:r>
              <a:rPr lang="en-US" altLang="ko-KR" dirty="0" smtClean="0"/>
              <a:t>result </a:t>
            </a:r>
            <a:r>
              <a:rPr lang="ko-KR" altLang="en-US" dirty="0" smtClean="0"/>
              <a:t>전송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975946"/>
            <a:ext cx="10325100" cy="3865737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08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16" y="2778935"/>
            <a:ext cx="4636004" cy="2621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Fancy_Action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034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fancy_action_client.py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900481" y="3917729"/>
            <a:ext cx="1233244" cy="3441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16" y="2369388"/>
            <a:ext cx="3406809" cy="2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013426"/>
            <a:ext cx="8825865" cy="39722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Fancy_Action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034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fancy_action_client.py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32535" y="5987018"/>
            <a:ext cx="410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Line 8~10 – feedback callback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7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Fancy_Action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034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fancy_action_client.py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51560" y="5418128"/>
            <a:ext cx="7029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Line 21      - server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goal</a:t>
            </a:r>
            <a:r>
              <a:rPr lang="ko-KR" altLang="en-US" dirty="0" smtClean="0"/>
              <a:t>전송 </a:t>
            </a:r>
            <a:r>
              <a:rPr lang="en-US" altLang="ko-KR" dirty="0" smtClean="0"/>
              <a:t>(goal, feedback callback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Line 26~30 – result </a:t>
            </a:r>
            <a:r>
              <a:rPr lang="ko-KR" altLang="en-US" dirty="0" smtClean="0"/>
              <a:t>를 기다리며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받은 </a:t>
            </a:r>
            <a:r>
              <a:rPr lang="en-US" altLang="ko-KR" dirty="0" smtClean="0"/>
              <a:t>result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019291"/>
            <a:ext cx="10040727" cy="25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51" y="408948"/>
            <a:ext cx="5479233" cy="4031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35641" y="3062808"/>
            <a:ext cx="3159699" cy="15675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35642" y="3743807"/>
            <a:ext cx="1702472" cy="1480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24637" y="1335180"/>
            <a:ext cx="1814069" cy="12478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293" y="408948"/>
            <a:ext cx="6111682" cy="6026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5989696" y="5971690"/>
            <a:ext cx="5364104" cy="18781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2064" y="1351911"/>
            <a:ext cx="1209675" cy="1554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58307" y="2485496"/>
            <a:ext cx="4538318" cy="1808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836901" y="3597478"/>
            <a:ext cx="3345324" cy="1928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283190" y="5557481"/>
            <a:ext cx="4270510" cy="200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558307" y="4448906"/>
            <a:ext cx="2347568" cy="1554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069973"/>
            <a:ext cx="2743200" cy="365125"/>
          </a:xfrm>
        </p:spPr>
        <p:txBody>
          <a:bodyPr/>
          <a:lstStyle/>
          <a:p>
            <a:fld id="{C45CA67C-5591-4CF4-8E59-DEE45704A5C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43968" y="0"/>
            <a:ext cx="125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&lt;Server&gt;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377301" y="8420"/>
            <a:ext cx="125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&lt;Client&gt;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13" y="4964177"/>
            <a:ext cx="2533602" cy="182036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화살표 연결선 18"/>
          <p:cNvCxnSpPr>
            <a:stCxn id="10" idx="3"/>
            <a:endCxn id="16" idx="1"/>
          </p:cNvCxnSpPr>
          <p:nvPr/>
        </p:nvCxnSpPr>
        <p:spPr>
          <a:xfrm>
            <a:off x="3595340" y="3141185"/>
            <a:ext cx="2394356" cy="29244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6" idx="3"/>
            <a:endCxn id="17" idx="3"/>
          </p:cNvCxnSpPr>
          <p:nvPr/>
        </p:nvCxnSpPr>
        <p:spPr>
          <a:xfrm flipH="1" flipV="1">
            <a:off x="7441739" y="1429627"/>
            <a:ext cx="3912061" cy="4635971"/>
          </a:xfrm>
          <a:prstGeom prst="curvedConnector3">
            <a:avLst>
              <a:gd name="adj1" fmla="val -584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8" idx="1"/>
            <a:endCxn id="36" idx="3"/>
          </p:cNvCxnSpPr>
          <p:nvPr/>
        </p:nvCxnSpPr>
        <p:spPr>
          <a:xfrm flipH="1">
            <a:off x="2138114" y="3693901"/>
            <a:ext cx="4698787" cy="123911"/>
          </a:xfrm>
          <a:prstGeom prst="straightConnector1">
            <a:avLst/>
          </a:prstGeom>
          <a:ln w="1905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7" idx="1"/>
            <a:endCxn id="36" idx="3"/>
          </p:cNvCxnSpPr>
          <p:nvPr/>
        </p:nvCxnSpPr>
        <p:spPr>
          <a:xfrm flipH="1">
            <a:off x="2138114" y="2575935"/>
            <a:ext cx="4420193" cy="1241877"/>
          </a:xfrm>
          <a:prstGeom prst="straightConnector1">
            <a:avLst/>
          </a:prstGeom>
          <a:ln w="1905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9" idx="1"/>
            <a:endCxn id="36" idx="3"/>
          </p:cNvCxnSpPr>
          <p:nvPr/>
        </p:nvCxnSpPr>
        <p:spPr>
          <a:xfrm flipH="1" flipV="1">
            <a:off x="2138114" y="3817812"/>
            <a:ext cx="4145076" cy="1839997"/>
          </a:xfrm>
          <a:prstGeom prst="straightConnector1">
            <a:avLst/>
          </a:prstGeom>
          <a:ln w="1905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51" idx="1"/>
          </p:cNvCxnSpPr>
          <p:nvPr/>
        </p:nvCxnSpPr>
        <p:spPr>
          <a:xfrm flipH="1" flipV="1">
            <a:off x="3635633" y="3141185"/>
            <a:ext cx="2922674" cy="138543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71601" y="4616255"/>
            <a:ext cx="193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action.action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  <p:cxnSp>
        <p:nvCxnSpPr>
          <p:cNvPr id="65" name="구부러진 연결선 64"/>
          <p:cNvCxnSpPr>
            <a:stCxn id="10" idx="3"/>
            <a:endCxn id="55" idx="3"/>
          </p:cNvCxnSpPr>
          <p:nvPr/>
        </p:nvCxnSpPr>
        <p:spPr>
          <a:xfrm flipH="1" flipV="1">
            <a:off x="2238706" y="1397573"/>
            <a:ext cx="1356634" cy="1743612"/>
          </a:xfrm>
          <a:prstGeom prst="curvedConnector3">
            <a:avLst>
              <a:gd name="adj1" fmla="val -1685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2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6" grpId="0" animBg="1"/>
      <p:bldP spid="16" grpId="0" animBg="1"/>
      <p:bldP spid="17" grpId="0" animBg="1"/>
      <p:bldP spid="27" grpId="0" animBg="1"/>
      <p:bldP spid="28" grpId="0" animBg="1"/>
      <p:bldP spid="29" grpId="0" animBg="1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Action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Service</a:t>
            </a:r>
            <a:r>
              <a:rPr lang="ko-KR" altLang="en-US" dirty="0" smtClean="0"/>
              <a:t>의 단점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동기식</a:t>
            </a:r>
            <a:r>
              <a:rPr lang="ko-KR" altLang="en-US" dirty="0" smtClean="0"/>
              <a:t> 이므로 요청에 대한 응답을 받기 전까지 </a:t>
            </a:r>
            <a:r>
              <a:rPr lang="en-US" altLang="ko-KR" dirty="0" smtClean="0"/>
              <a:t>Client</a:t>
            </a:r>
            <a:r>
              <a:rPr lang="ko-KR" altLang="en-US" dirty="0" smtClean="0"/>
              <a:t>는 대기상태임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행위가 일어나는 중간중간의 상황정보를 알 수가 없음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Action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노드간의</a:t>
            </a:r>
            <a:r>
              <a:rPr lang="ko-KR" altLang="en-US" dirty="0" smtClean="0"/>
              <a:t> 통신방법 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time-extended</a:t>
            </a:r>
            <a:r>
              <a:rPr lang="ko-KR" altLang="en-US" dirty="0" smtClean="0"/>
              <a:t>행위에 적합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비동기로</a:t>
            </a:r>
            <a:r>
              <a:rPr lang="ko-KR" altLang="en-US" dirty="0" smtClean="0"/>
              <a:t> 동작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9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Fancy_Action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fancy_action_client.py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get_state</a:t>
            </a:r>
            <a:r>
              <a:rPr lang="en-US" altLang="ko-KR" dirty="0" smtClean="0"/>
              <a:t>()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개의 상태가 정의되어있음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PREEMPTED = 2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SUCCEEDED = 3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ABORTED =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Fancy_Action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예제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실행결과</a:t>
            </a:r>
            <a:endParaRPr lang="ko-KR" altLang="en-US" b="1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90" y="2583973"/>
            <a:ext cx="6678930" cy="3480209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mtClean="0"/>
              <a:t>일반적 상황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59890" y="5029200"/>
            <a:ext cx="2804160" cy="33528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Fancy_Action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예제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실행결과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3376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goal </a:t>
            </a:r>
            <a:r>
              <a:rPr lang="ko-KR" altLang="en-US" dirty="0" smtClean="0"/>
              <a:t>중단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fancy_action_clinet.py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smtClean="0"/>
              <a:t>아래코드 주석제거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fancy_action_server.py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실행결과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32877" y="5455426"/>
            <a:ext cx="8110126" cy="1336834"/>
            <a:chOff x="1382077" y="3243024"/>
            <a:chExt cx="8110126" cy="13368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077" y="3243024"/>
              <a:ext cx="8110126" cy="133683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382077" y="3461861"/>
              <a:ext cx="2804160" cy="31357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77" y="2757899"/>
            <a:ext cx="7194240" cy="3194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877" y="3574878"/>
            <a:ext cx="7863523" cy="1204808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Fancy_Action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예제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실행결과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3376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goal Cancel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fancy_action_clinet.py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smtClean="0"/>
              <a:t>아래코드 주석제거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fancy_action_server.py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80" y="3596085"/>
            <a:ext cx="8218880" cy="12644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80" y="5631854"/>
            <a:ext cx="6269589" cy="1047356"/>
          </a:xfrm>
          <a:prstGeom prst="rect">
            <a:avLst/>
          </a:prstGeom>
        </p:spPr>
      </p:pic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230" y="2728979"/>
            <a:ext cx="2890838" cy="51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Topic vs Service vs Action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3376"/>
            <a:ext cx="10515600" cy="4351338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Topic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단방향</a:t>
            </a:r>
            <a:r>
              <a:rPr lang="ko-KR" altLang="en-US" dirty="0" smtClean="0"/>
              <a:t> 통신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subscribe </a:t>
            </a:r>
            <a:r>
              <a:rPr lang="ko-KR" altLang="en-US" dirty="0" smtClean="0"/>
              <a:t>할 때 적합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Service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smtClean="0"/>
              <a:t>간단한 </a:t>
            </a:r>
            <a:r>
              <a:rPr lang="en-US" altLang="ko-KR" dirty="0" smtClean="0"/>
              <a:t>request/response </a:t>
            </a:r>
            <a:r>
              <a:rPr lang="ko-KR" altLang="en-US" dirty="0" smtClean="0"/>
              <a:t>상호작용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동기식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Action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request</a:t>
            </a:r>
            <a:r>
              <a:rPr lang="ko-KR" altLang="en-US" dirty="0" smtClean="0"/>
              <a:t>가 순간적이지 않을 경우 적합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비동기식</a:t>
            </a:r>
            <a:endParaRPr lang="en-US" altLang="ko-KR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241" y="1987867"/>
            <a:ext cx="1685925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241" y="3382486"/>
            <a:ext cx="1362075" cy="56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522" y="4727575"/>
            <a:ext cx="2257425" cy="1628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241" y="2045177"/>
            <a:ext cx="16859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Gazebo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3D </a:t>
            </a:r>
            <a:r>
              <a:rPr lang="ko-KR" altLang="en-US" dirty="0" smtClean="0"/>
              <a:t>시뮬레이터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gazebo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 smtClean="0"/>
              <a:t>ros</a:t>
            </a:r>
            <a:r>
              <a:rPr lang="en-US" altLang="ko-KR" dirty="0" smtClean="0"/>
              <a:t>-indigo-</a:t>
            </a:r>
            <a:r>
              <a:rPr lang="en-US" altLang="ko-KR" dirty="0" err="1" smtClean="0"/>
              <a:t>turtlebot</a:t>
            </a:r>
            <a:r>
              <a:rPr lang="en-US" altLang="ko-KR" dirty="0" smtClean="0"/>
              <a:t>-gazebo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$ gazebo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3766952"/>
            <a:ext cx="5214937" cy="29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88" y="3551454"/>
            <a:ext cx="7981950" cy="2190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예제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 smtClean="0"/>
              <a:t>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초마다 주행과 정지를 반복하는 예제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패키지생성</a:t>
            </a:r>
            <a:endParaRPr lang="en-US" altLang="ko-KR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로봇주행에 사용할 </a:t>
            </a:r>
            <a:r>
              <a:rPr lang="en-US" altLang="ko-KR" sz="2000" dirty="0" err="1" smtClean="0"/>
              <a:t>geometry_msgs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sensor_msgs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의존성 추가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CMakeLists.txt, package.xml</a:t>
            </a:r>
            <a:r>
              <a:rPr lang="ko-KR" altLang="en-US" sz="2000" dirty="0" smtClean="0"/>
              <a:t>에 자동으로 필요한 부분 추가됨</a:t>
            </a:r>
            <a:endParaRPr lang="en-US" altLang="ko-KR" sz="20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30057" y="3526972"/>
            <a:ext cx="4746172" cy="2435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384588" y="4454098"/>
            <a:ext cx="3339549" cy="1223351"/>
            <a:chOff x="1290508" y="4767951"/>
            <a:chExt cx="3339549" cy="12233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0508" y="5215767"/>
              <a:ext cx="3339549" cy="77553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12533" y="4767951"/>
              <a:ext cx="209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&lt;CMakeLists.txt&gt;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74305" y="4509442"/>
            <a:ext cx="3819525" cy="1703626"/>
            <a:chOff x="5189045" y="4366160"/>
            <a:chExt cx="3819525" cy="17036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9045" y="4764861"/>
              <a:ext cx="3819525" cy="130492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5301916" y="5129964"/>
              <a:ext cx="3505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5336682" y="5474473"/>
              <a:ext cx="3505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301916" y="5651159"/>
              <a:ext cx="3505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301916" y="5984611"/>
              <a:ext cx="3505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55393" y="4366160"/>
              <a:ext cx="209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&lt;package.xml&gt;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782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생성한 패키지에 </a:t>
            </a:r>
            <a:r>
              <a:rPr lang="en-US" altLang="ko-KR" dirty="0" smtClean="0"/>
              <a:t>scripts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en-US" altLang="ko-KR" dirty="0"/>
              <a:t>red_light_green_light.py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92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주행예제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60" y="2326776"/>
            <a:ext cx="9310918" cy="28779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144360" y="4076700"/>
            <a:ext cx="4344413" cy="1847850"/>
            <a:chOff x="1144360" y="4076700"/>
            <a:chExt cx="4344413" cy="18478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360" y="4076700"/>
              <a:ext cx="4344413" cy="184785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857375" y="5153025"/>
              <a:ext cx="1362075" cy="3333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13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</a:t>
            </a:r>
            <a:r>
              <a:rPr lang="en-US" altLang="ko-KR" dirty="0" smtClean="0"/>
              <a:t>. red_light_green_light.py </a:t>
            </a:r>
            <a:r>
              <a:rPr lang="ko-KR" altLang="en-US" dirty="0" smtClean="0"/>
              <a:t>작성</a:t>
            </a:r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7418070" y="2215793"/>
            <a:ext cx="4659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3</a:t>
            </a:r>
          </a:p>
          <a:p>
            <a:pPr marL="0" indent="0">
              <a:buNone/>
            </a:pPr>
            <a:r>
              <a:rPr lang="en-US" altLang="ko-KR" sz="1400" dirty="0" smtClean="0"/>
              <a:t>  - Vector3</a:t>
            </a:r>
            <a:r>
              <a:rPr lang="ko-KR" altLang="en-US" sz="1400" dirty="0" smtClean="0"/>
              <a:t>타입의 </a:t>
            </a:r>
            <a:r>
              <a:rPr lang="en-US" altLang="ko-KR" sz="1400" dirty="0" smtClean="0"/>
              <a:t>linear, angular </a:t>
            </a:r>
            <a:r>
              <a:rPr lang="ko-KR" altLang="en-US" sz="1400" dirty="0" smtClean="0"/>
              <a:t>값을 가지는 </a:t>
            </a:r>
            <a:r>
              <a:rPr lang="en-US" altLang="ko-KR" sz="1400" dirty="0" err="1" smtClean="0"/>
              <a:t>msg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각각 </a:t>
            </a:r>
            <a:r>
              <a:rPr lang="en-US" altLang="ko-KR" sz="1400" dirty="0" smtClean="0"/>
              <a:t>x, y, z </a:t>
            </a:r>
            <a:r>
              <a:rPr lang="ko-KR" altLang="en-US" sz="1400" dirty="0" smtClean="0"/>
              <a:t>방향의 속도를 표현한다</a:t>
            </a:r>
            <a:r>
              <a:rPr lang="en-US" altLang="ko-KR" sz="1400" dirty="0" smtClean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8~10 </a:t>
            </a:r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메시지 생성</a:t>
            </a:r>
            <a:r>
              <a:rPr lang="en-US" altLang="ko-KR" sz="1400" dirty="0" smtClean="0"/>
              <a:t>, x </a:t>
            </a:r>
            <a:r>
              <a:rPr lang="ko-KR" altLang="en-US" sz="1400" dirty="0" smtClean="0"/>
              <a:t>방면의 속도 </a:t>
            </a:r>
            <a:r>
              <a:rPr lang="en-US" altLang="ko-KR" sz="1400" dirty="0" smtClean="0"/>
              <a:t>0.5m/s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12</a:t>
            </a:r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운행여부 표현을 하는 변수</a:t>
            </a:r>
            <a:endParaRPr lang="en-US" altLang="ko-KR" sz="1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17~18 </a:t>
            </a:r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운행여부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시 </a:t>
            </a:r>
            <a:r>
              <a:rPr lang="en-US" altLang="ko-KR" sz="1400" dirty="0" err="1" smtClean="0"/>
              <a:t>green_light_twist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publish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19~20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운행여부 </a:t>
            </a:r>
            <a:r>
              <a:rPr lang="en-US" altLang="ko-KR" sz="1400" dirty="0" smtClean="0"/>
              <a:t>False</a:t>
            </a:r>
            <a:r>
              <a:rPr lang="ko-KR" altLang="en-US" sz="1400" dirty="0" smtClean="0"/>
              <a:t>시 </a:t>
            </a:r>
            <a:r>
              <a:rPr lang="en-US" altLang="ko-KR" sz="1400" dirty="0" err="1" smtClean="0"/>
              <a:t>green_light_twist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publish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21~23</a:t>
            </a:r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운행여부를 바꿔주며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시간을 갱신한다</a:t>
            </a:r>
            <a:r>
              <a:rPr lang="en-US" altLang="ko-KR" sz="1400" dirty="0" smtClean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ko-KR" sz="1400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8" y="2310250"/>
            <a:ext cx="6686550" cy="4162425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838200" y="392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주행예제</a:t>
            </a:r>
          </a:p>
        </p:txBody>
      </p:sp>
    </p:spTree>
    <p:extLst>
      <p:ext uri="{BB962C8B-B14F-4D97-AF65-F5344CB8AC3E}">
        <p14:creationId xmlns:p14="http://schemas.microsoft.com/office/powerpoint/2010/main" val="6417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주행예제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red_light_green_light.py </a:t>
            </a:r>
            <a:r>
              <a:rPr lang="ko-KR" altLang="en-US" dirty="0" smtClean="0"/>
              <a:t>실행권한 설정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chmod</a:t>
            </a:r>
            <a:r>
              <a:rPr lang="en-US" altLang="ko-KR" dirty="0" smtClean="0"/>
              <a:t> +</a:t>
            </a:r>
            <a:r>
              <a:rPr lang="en-US" altLang="ko-KR" dirty="0"/>
              <a:t>x </a:t>
            </a:r>
            <a:r>
              <a:rPr lang="en-US" altLang="ko-KR" dirty="0" smtClean="0"/>
              <a:t>red_light_green_light.py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5. gazebo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turtlebot_gazebo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turtlebot_world.launch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6. red_light_green_light.py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/>
              <a:t>turtlebot</a:t>
            </a:r>
            <a:r>
              <a:rPr lang="ko-KR" altLang="en-US" dirty="0"/>
              <a:t>이 원하는 </a:t>
            </a:r>
            <a:r>
              <a:rPr lang="en-US" altLang="ko-KR" dirty="0"/>
              <a:t>topic</a:t>
            </a:r>
            <a:r>
              <a:rPr lang="ko-KR" altLang="en-US" dirty="0"/>
              <a:t>을 </a:t>
            </a:r>
            <a:r>
              <a:rPr lang="en-US" altLang="ko-KR" dirty="0"/>
              <a:t>publish</a:t>
            </a:r>
            <a:r>
              <a:rPr lang="ko-KR" altLang="en-US" dirty="0"/>
              <a:t>하기 위해 </a:t>
            </a:r>
            <a:r>
              <a:rPr lang="en-US" altLang="ko-KR" dirty="0"/>
              <a:t>remapping </a:t>
            </a:r>
            <a:r>
              <a:rPr lang="ko-KR" altLang="en-US" dirty="0"/>
              <a:t>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82770" y="5420342"/>
            <a:ext cx="9201987" cy="356415"/>
            <a:chOff x="1282770" y="5420342"/>
            <a:chExt cx="9201987" cy="3564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2770" y="5420342"/>
              <a:ext cx="9201987" cy="356415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>
            <a:xfrm>
              <a:off x="5558971" y="5709197"/>
              <a:ext cx="48967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20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Simple_Action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Action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goal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result</a:t>
            </a:r>
            <a:r>
              <a:rPr lang="ko-KR" altLang="en-US" dirty="0" smtClean="0"/>
              <a:t>를 이용하는 예제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패키지 생성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2. action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action </a:t>
            </a:r>
            <a:r>
              <a:rPr lang="ko-KR" altLang="en-US" dirty="0" smtClean="0"/>
              <a:t>정의 파일 작성 </a:t>
            </a:r>
            <a:r>
              <a:rPr lang="ko-KR" altLang="en-US" dirty="0" err="1" smtClean="0"/>
              <a:t>디렉토리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4" y="3279105"/>
            <a:ext cx="6704089" cy="194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64" y="4686108"/>
            <a:ext cx="4981575" cy="695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64" y="4682622"/>
            <a:ext cx="4981575" cy="6953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96414" y="5011234"/>
            <a:ext cx="625393" cy="1417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76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주행예제</a:t>
            </a:r>
          </a:p>
        </p:txBody>
      </p:sp>
      <p:pic>
        <p:nvPicPr>
          <p:cNvPr id="5" name="bandicam 2017-01-10 12-18-35-49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5419" y="1521619"/>
            <a:ext cx="8861161" cy="5003800"/>
          </a:xfr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4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smtClean="0"/>
              <a:t>로봇에 부착된 센서로 로봇과 전방의 물체와의 거리를 측정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</a:t>
            </a:r>
            <a:r>
              <a:rPr lang="en-US" altLang="ko-KR" dirty="0"/>
              <a:t>. range_ahead.py </a:t>
            </a:r>
            <a:r>
              <a:rPr lang="ko-KR" altLang="en-US" dirty="0"/>
              <a:t>작성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92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센서예제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94933" y="3491618"/>
            <a:ext cx="6003655" cy="2253864"/>
            <a:chOff x="1614033" y="3758318"/>
            <a:chExt cx="6003655" cy="225386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4033" y="3758318"/>
              <a:ext cx="6003655" cy="225386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352221" y="4885250"/>
              <a:ext cx="1400629" cy="3193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87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센서예제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7170" y="1442223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ko-KR" dirty="0" smtClean="0"/>
              <a:t>1. range_ahead.py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5742"/>
            <a:ext cx="7079796" cy="838200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17006" y="3617892"/>
            <a:ext cx="8674100" cy="2305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400" dirty="0" err="1" smtClean="0"/>
              <a:t>LaserScan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의 정의</a:t>
            </a:r>
            <a:endParaRPr lang="en-US" altLang="ko-KR" sz="14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- Header </a:t>
            </a:r>
            <a:r>
              <a:rPr lang="en-US" altLang="ko-KR" sz="1400" dirty="0" err="1" smtClean="0"/>
              <a:t>header</a:t>
            </a:r>
            <a:r>
              <a:rPr lang="en-US" altLang="ko-KR" sz="1400" dirty="0" smtClean="0"/>
              <a:t>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- float32 </a:t>
            </a:r>
            <a:r>
              <a:rPr lang="en-US" altLang="ko-KR" sz="1400" dirty="0" err="1" smtClean="0"/>
              <a:t>angle_min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측정을 시작하는 각도</a:t>
            </a:r>
            <a:endParaRPr lang="en-US" altLang="ko-KR" sz="14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/>
              <a:t> - float32 </a:t>
            </a:r>
            <a:r>
              <a:rPr lang="en-US" altLang="ko-KR" sz="1400" dirty="0" err="1" smtClean="0"/>
              <a:t>angle_max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측정이 끝나는 각도</a:t>
            </a:r>
            <a:endParaRPr lang="en-US" altLang="ko-KR" sz="14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/>
              <a:t> - float32 </a:t>
            </a:r>
            <a:r>
              <a:rPr lang="en-US" altLang="ko-KR" sz="1400" dirty="0" err="1" smtClean="0"/>
              <a:t>angle_increment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각의 증가하는 정도</a:t>
            </a:r>
            <a:endParaRPr lang="en-US" altLang="ko-KR" sz="14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/>
              <a:t> - float32 </a:t>
            </a:r>
            <a:r>
              <a:rPr lang="en-US" altLang="ko-KR" sz="1400" dirty="0" err="1" smtClean="0"/>
              <a:t>time_increment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측정 시간 간격</a:t>
            </a:r>
            <a:endParaRPr lang="en-US" altLang="ko-KR" sz="14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 smtClean="0"/>
              <a:t> - float32 </a:t>
            </a:r>
            <a:r>
              <a:rPr lang="en-US" altLang="ko-KR" sz="1400" dirty="0" err="1" smtClean="0"/>
              <a:t>scan_time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스캔간격</a:t>
            </a:r>
            <a:endParaRPr lang="en-US" altLang="ko-KR" sz="14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- float32 </a:t>
            </a:r>
            <a:r>
              <a:rPr lang="en-US" altLang="ko-KR" sz="1400" dirty="0" err="1" smtClean="0"/>
              <a:t>range_min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측정 가능한 최소거리</a:t>
            </a:r>
            <a:endParaRPr lang="en-US" altLang="ko-KR" sz="14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/>
              <a:t> - float32 </a:t>
            </a:r>
            <a:r>
              <a:rPr lang="en-US" altLang="ko-KR" sz="1400" dirty="0" err="1" smtClean="0"/>
              <a:t>range_max</a:t>
            </a:r>
            <a:r>
              <a:rPr lang="en-US" altLang="ko-KR" sz="1400" dirty="0" smtClean="0"/>
              <a:t> :  </a:t>
            </a:r>
            <a:r>
              <a:rPr lang="ko-KR" altLang="en-US" sz="1400" dirty="0" smtClean="0"/>
              <a:t>측정 가능한 최대거리</a:t>
            </a:r>
            <a:endParaRPr lang="en-US" altLang="ko-KR" sz="14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- float32 [] ranges : </a:t>
            </a:r>
            <a:r>
              <a:rPr lang="ko-KR" altLang="en-US" sz="1400" dirty="0" smtClean="0"/>
              <a:t>측정정보 배열</a:t>
            </a:r>
            <a:endParaRPr lang="en-US" altLang="ko-KR" sz="14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- float32 [] intensities : </a:t>
            </a:r>
            <a:r>
              <a:rPr lang="en-US" altLang="ko-KR" sz="1400" dirty="0"/>
              <a:t>intensity </a:t>
            </a:r>
            <a:r>
              <a:rPr lang="en-US" altLang="ko-KR" sz="1400" dirty="0" smtClean="0"/>
              <a:t>data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407" y="3996160"/>
            <a:ext cx="5376214" cy="2415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50857" y="3575222"/>
            <a:ext cx="225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$ </a:t>
            </a:r>
            <a:r>
              <a:rPr lang="en-US" altLang="ko-KR" dirty="0" err="1" smtClean="0"/>
              <a:t>rostopic</a:t>
            </a:r>
            <a:r>
              <a:rPr lang="en-US" altLang="ko-KR" dirty="0" smtClean="0"/>
              <a:t> info scan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센서예제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ko-KR" dirty="0" smtClean="0"/>
              <a:t>1. range_ahead.py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36" y="2463762"/>
            <a:ext cx="8530883" cy="2184023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1344637" y="4890289"/>
            <a:ext cx="6673948" cy="1207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2000" dirty="0" smtClean="0"/>
              <a:t>Line 4~6</a:t>
            </a:r>
          </a:p>
          <a:p>
            <a:pPr marL="0" indent="0">
              <a:buNone/>
            </a:pPr>
            <a:r>
              <a:rPr lang="en-US" altLang="ko-KR" sz="1800" dirty="0" smtClean="0"/>
              <a:t>  - callback </a:t>
            </a:r>
            <a:r>
              <a:rPr lang="ko-KR" altLang="en-US" sz="1800" dirty="0" smtClean="0"/>
              <a:t>함수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  - range</a:t>
            </a:r>
            <a:r>
              <a:rPr lang="ko-KR" altLang="en-US" sz="1800" dirty="0" smtClean="0"/>
              <a:t>배열중간의 값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로봇전방 방해물 거리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을 출력한다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2871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센서예제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ko-KR" dirty="0" smtClean="0"/>
              <a:t>2. range_ahead.py </a:t>
            </a:r>
            <a:r>
              <a:rPr lang="ko-KR" altLang="en-US" dirty="0" smtClean="0"/>
              <a:t>실행권한 설정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chmod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range_ahead.py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5</a:t>
            </a:r>
            <a:r>
              <a:rPr lang="en-US" altLang="ko-KR" sz="2400" dirty="0"/>
              <a:t>. gazebo </a:t>
            </a:r>
            <a:r>
              <a:rPr lang="ko-KR" altLang="en-US" sz="2400" dirty="0"/>
              <a:t>실행</a:t>
            </a:r>
            <a:endParaRPr lang="en-US" altLang="ko-KR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$ </a:t>
            </a:r>
            <a:r>
              <a:rPr lang="en-US" altLang="ko-KR" dirty="0" err="1"/>
              <a:t>roslaunch</a:t>
            </a:r>
            <a:r>
              <a:rPr lang="en-US" altLang="ko-KR" dirty="0"/>
              <a:t> </a:t>
            </a:r>
            <a:r>
              <a:rPr lang="en-US" altLang="ko-KR" dirty="0" err="1"/>
              <a:t>turtlebot_gazebo</a:t>
            </a:r>
            <a:r>
              <a:rPr lang="en-US" altLang="ko-KR" dirty="0"/>
              <a:t> </a:t>
            </a:r>
            <a:r>
              <a:rPr lang="en-US" altLang="ko-KR" dirty="0" err="1"/>
              <a:t>turtlebot_world.launch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3</a:t>
            </a:r>
            <a:r>
              <a:rPr lang="en-US" altLang="ko-KR" dirty="0" smtClean="0"/>
              <a:t>. range_ahead.py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rosrun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wanderbot</a:t>
            </a:r>
            <a:r>
              <a:rPr lang="en-US" altLang="ko-KR" dirty="0" smtClean="0"/>
              <a:t> range_ahead.py</a:t>
            </a: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센서예제</a:t>
            </a:r>
            <a:endParaRPr lang="ko-KR" altLang="en-US" b="1" dirty="0"/>
          </a:p>
        </p:txBody>
      </p:sp>
      <p:pic>
        <p:nvPicPr>
          <p:cNvPr id="4" name="bandicam 2017-01-10 12-25-39-26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0089" y="1581150"/>
            <a:ext cx="9102931" cy="5140325"/>
          </a:xfr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9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19" y="1718448"/>
            <a:ext cx="10792823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smtClean="0"/>
              <a:t>로봇이 </a:t>
            </a:r>
            <a:r>
              <a:rPr lang="ko-KR" altLang="en-US" dirty="0" err="1" smtClean="0"/>
              <a:t>주행중</a:t>
            </a:r>
            <a:r>
              <a:rPr lang="ko-KR" altLang="en-US" dirty="0" smtClean="0"/>
              <a:t> 전방 </a:t>
            </a:r>
            <a:r>
              <a:rPr lang="en-US" altLang="ko-KR" dirty="0" smtClean="0"/>
              <a:t>0.8m </a:t>
            </a:r>
            <a:r>
              <a:rPr lang="ko-KR" altLang="en-US" dirty="0" smtClean="0"/>
              <a:t>이내에 물체가 존재하면 회전하여 다른 방향으로 전진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</a:t>
            </a:r>
            <a:r>
              <a:rPr lang="en-US" altLang="ko-KR" dirty="0"/>
              <a:t>. wander.py</a:t>
            </a:r>
            <a:r>
              <a:rPr lang="en-US" altLang="ko-KR" dirty="0" smtClean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92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/>
              <a:t>통합예제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266824" y="3343274"/>
            <a:ext cx="6215063" cy="2486025"/>
            <a:chOff x="1266824" y="3343274"/>
            <a:chExt cx="6215063" cy="24860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824" y="3343274"/>
              <a:ext cx="6215063" cy="248602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008527" y="4378597"/>
              <a:ext cx="1325224" cy="3193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62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통합예제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ko-KR" sz="2800" dirty="0" smtClean="0"/>
              <a:t>1. wander.py </a:t>
            </a:r>
            <a:r>
              <a:rPr lang="ko-KR" altLang="en-US" sz="2800" dirty="0" smtClean="0"/>
              <a:t>작성</a:t>
            </a:r>
            <a:endParaRPr lang="en-US" altLang="ko-KR" sz="2800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7446644" y="3475608"/>
            <a:ext cx="4821556" cy="241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400" dirty="0" smtClean="0"/>
              <a:t>Line </a:t>
            </a:r>
            <a:r>
              <a:rPr lang="en-US" altLang="ko-KR" sz="1400" spc="-150" dirty="0" smtClean="0"/>
              <a:t>3 - </a:t>
            </a:r>
            <a:r>
              <a:rPr lang="en-US" altLang="ko-KR" sz="1400" dirty="0"/>
              <a:t>Vector3</a:t>
            </a:r>
            <a:r>
              <a:rPr lang="ko-KR" altLang="en-US" sz="1400" dirty="0"/>
              <a:t>타입의 </a:t>
            </a:r>
            <a:r>
              <a:rPr lang="en-US" altLang="ko-KR" sz="1400" dirty="0"/>
              <a:t>linear, angular </a:t>
            </a:r>
            <a:r>
              <a:rPr lang="ko-KR" altLang="en-US" sz="1400" dirty="0"/>
              <a:t>값을 가지는 </a:t>
            </a:r>
            <a:r>
              <a:rPr lang="en-US" altLang="ko-KR" sz="1400" dirty="0" err="1"/>
              <a:t>msg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400" dirty="0" smtClean="0"/>
              <a:t>          </a:t>
            </a:r>
            <a:r>
              <a:rPr lang="en-US" altLang="ko-KR" sz="1400" dirty="0"/>
              <a:t>- </a:t>
            </a:r>
            <a:r>
              <a:rPr lang="ko-KR" altLang="en-US" sz="1400" dirty="0"/>
              <a:t>각각 </a:t>
            </a:r>
            <a:r>
              <a:rPr lang="en-US" altLang="ko-KR" sz="1400" dirty="0"/>
              <a:t>x, y, z </a:t>
            </a:r>
            <a:r>
              <a:rPr lang="ko-KR" altLang="en-US" sz="1400" dirty="0"/>
              <a:t>방향의 속도를 표현한다</a:t>
            </a:r>
            <a:r>
              <a:rPr lang="en-US" altLang="ko-KR" sz="1400" dirty="0" smtClean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400" dirty="0" smtClean="0"/>
              <a:t>Line 4 - </a:t>
            </a:r>
            <a:r>
              <a:rPr lang="en-US" altLang="ko-KR" sz="1400" dirty="0" err="1" smtClean="0"/>
              <a:t>LaserScan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msg</a:t>
            </a:r>
            <a:endParaRPr lang="en-US" altLang="ko-KR" sz="1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400" dirty="0" smtClean="0"/>
              <a:t>Line 6~8 - callback </a:t>
            </a:r>
            <a:r>
              <a:rPr lang="ko-KR" altLang="en-US" sz="1400" dirty="0" smtClean="0"/>
              <a:t>함수</a:t>
            </a:r>
            <a:r>
              <a:rPr lang="en-US" altLang="ko-KR" sz="1400" dirty="0" smtClean="0"/>
              <a:t>, ranges</a:t>
            </a:r>
            <a:r>
              <a:rPr lang="ko-KR" altLang="en-US" sz="1400" dirty="0" smtClean="0"/>
              <a:t>값 중 최소값을 저장하는 전역변수 생성</a:t>
            </a:r>
            <a:endParaRPr lang="en-US" altLang="ko-KR" sz="1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400" dirty="0" smtClean="0"/>
              <a:t>Line 11 - Scan</a:t>
            </a:r>
            <a:r>
              <a:rPr lang="ko-KR" altLang="en-US" sz="1400" dirty="0" smtClean="0"/>
              <a:t>데이터 </a:t>
            </a:r>
            <a:r>
              <a:rPr lang="en-US" altLang="ko-KR" sz="1400" dirty="0" smtClean="0"/>
              <a:t>subscriber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400" dirty="0" smtClean="0"/>
              <a:t>Line 12 - </a:t>
            </a:r>
            <a:r>
              <a:rPr lang="ko-KR" altLang="en-US" sz="1400" dirty="0" smtClean="0"/>
              <a:t>로봇을 움직이게 하는 </a:t>
            </a:r>
            <a:r>
              <a:rPr lang="en-US" altLang="ko-KR" sz="1400" dirty="0" err="1" smtClean="0"/>
              <a:t>publihser</a:t>
            </a: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3013075"/>
            <a:ext cx="67532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통합예제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ko-KR" sz="2800" dirty="0" smtClean="0"/>
              <a:t>1. wander.py </a:t>
            </a:r>
            <a:r>
              <a:rPr lang="ko-KR" altLang="en-US" sz="2800" dirty="0" smtClean="0"/>
              <a:t>작성</a:t>
            </a:r>
            <a:endParaRPr lang="en-US" altLang="ko-KR" sz="2800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2366017"/>
            <a:ext cx="7107117" cy="3394378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7838637" y="2187574"/>
            <a:ext cx="4659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19~22</a:t>
            </a:r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주위 </a:t>
            </a:r>
            <a:r>
              <a:rPr lang="en-US" altLang="ko-KR" sz="1400" dirty="0" smtClean="0"/>
              <a:t>0.8m </a:t>
            </a:r>
            <a:r>
              <a:rPr lang="ko-KR" altLang="en-US" sz="1400" dirty="0" smtClean="0"/>
              <a:t>내에 물체가 있거나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현재시간이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상태변경 시간보다 클 경우 정지</a:t>
            </a:r>
            <a:endParaRPr lang="en-US" altLang="ko-KR" sz="1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23~26 </a:t>
            </a:r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주행상태를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로 변경</a:t>
            </a:r>
            <a:endParaRPr lang="en-US" altLang="ko-KR" sz="1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27</a:t>
            </a:r>
          </a:p>
          <a:p>
            <a:pPr marL="0" indent="0">
              <a:buNone/>
            </a:pPr>
            <a:r>
              <a:rPr lang="en-US" altLang="ko-KR" sz="1600" dirty="0" smtClean="0"/>
              <a:t>  - twist </a:t>
            </a:r>
            <a:r>
              <a:rPr lang="ko-KR" altLang="en-US" sz="1600" dirty="0" smtClean="0"/>
              <a:t>객체생성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/>
              <a:t>Line </a:t>
            </a:r>
            <a:r>
              <a:rPr lang="en-US" altLang="ko-KR" sz="1600" dirty="0" smtClean="0"/>
              <a:t>28~29</a:t>
            </a:r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/>
              <a:t>운행하는 중이면 </a:t>
            </a:r>
            <a:r>
              <a:rPr lang="en-US" altLang="ko-KR" sz="1400" dirty="0" smtClean="0"/>
              <a:t>x = 1 </a:t>
            </a:r>
            <a:r>
              <a:rPr lang="ko-KR" altLang="en-US" sz="1400" dirty="0" smtClean="0"/>
              <a:t>설정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30~21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정지 중 이면 </a:t>
            </a:r>
            <a:r>
              <a:rPr lang="en-US" altLang="ko-KR" sz="1400" dirty="0" smtClean="0"/>
              <a:t>z = 1</a:t>
            </a:r>
            <a:r>
              <a:rPr lang="ko-KR" altLang="en-US" sz="1400" dirty="0" smtClean="0"/>
              <a:t>설정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제자리에서 회전</a:t>
            </a:r>
            <a:r>
              <a:rPr lang="en-US" altLang="ko-KR" sz="1400" dirty="0" smtClean="0"/>
              <a:t>)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8320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통합예제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ko-KR" dirty="0" smtClean="0"/>
              <a:t>2. wander.py </a:t>
            </a:r>
            <a:r>
              <a:rPr lang="ko-KR" altLang="en-US" dirty="0" smtClean="0"/>
              <a:t>실행권한 설정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chmod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wander.py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3. gazebo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/>
              <a:t>turtlebot_gazebo</a:t>
            </a:r>
            <a:r>
              <a:rPr lang="en-US" altLang="ko-KR" dirty="0"/>
              <a:t> </a:t>
            </a:r>
            <a:r>
              <a:rPr lang="en-US" altLang="ko-KR" dirty="0" err="1" smtClean="0"/>
              <a:t>turtlebot_world.launch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4. wander.py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rosrun</a:t>
            </a:r>
            <a:r>
              <a:rPr lang="en-US" altLang="ko-KR" dirty="0"/>
              <a:t> </a:t>
            </a:r>
            <a:r>
              <a:rPr lang="en-US" altLang="ko-KR" dirty="0" err="1" smtClean="0"/>
              <a:t>wanderbot</a:t>
            </a:r>
            <a:r>
              <a:rPr lang="en-US" altLang="ko-KR" dirty="0" smtClean="0"/>
              <a:t> wander.py </a:t>
            </a:r>
            <a:r>
              <a:rPr lang="en-US" altLang="ko-KR" u="sng" dirty="0" err="1">
                <a:solidFill>
                  <a:srgbClr val="FF0000"/>
                </a:solidFill>
              </a:rPr>
              <a:t>cmd_vel</a:t>
            </a:r>
            <a:r>
              <a:rPr lang="en-US" altLang="ko-KR" u="sng" dirty="0">
                <a:solidFill>
                  <a:srgbClr val="FF0000"/>
                </a:solidFill>
              </a:rPr>
              <a:t>:=</a:t>
            </a:r>
            <a:r>
              <a:rPr lang="en-US" altLang="ko-KR" u="sng" dirty="0" err="1" smtClean="0">
                <a:solidFill>
                  <a:srgbClr val="FF0000"/>
                </a:solidFill>
              </a:rPr>
              <a:t>cmd_vel_mux</a:t>
            </a:r>
            <a:r>
              <a:rPr lang="en-US" altLang="ko-KR" u="sng" dirty="0" smtClean="0">
                <a:solidFill>
                  <a:srgbClr val="FF0000"/>
                </a:solidFill>
              </a:rPr>
              <a:t>/input/</a:t>
            </a:r>
            <a:r>
              <a:rPr lang="en-US" altLang="ko-KR" u="sng" dirty="0" err="1" smtClean="0">
                <a:solidFill>
                  <a:srgbClr val="FF0000"/>
                </a:solidFill>
              </a:rPr>
              <a:t>teleop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터틀봇이</a:t>
            </a:r>
            <a:r>
              <a:rPr lang="ko-KR" altLang="en-US" dirty="0" smtClean="0"/>
              <a:t> 원하는 </a:t>
            </a:r>
            <a:r>
              <a:rPr lang="en-US" altLang="ko-KR" dirty="0" smtClean="0"/>
              <a:t>Topic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publis</a:t>
            </a:r>
            <a:r>
              <a:rPr lang="ko-KR" altLang="en-US" dirty="0" err="1" smtClean="0"/>
              <a:t>하기위해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remapping </a:t>
            </a:r>
            <a:r>
              <a:rPr lang="ko-KR" altLang="en-US" dirty="0" smtClean="0"/>
              <a:t>필요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Simple_Action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Action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goal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result</a:t>
            </a:r>
            <a:r>
              <a:rPr lang="ko-KR" altLang="en-US" dirty="0" smtClean="0"/>
              <a:t>를 이용하는 예제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Action file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패키지의 </a:t>
            </a:r>
            <a:r>
              <a:rPr lang="en-US" altLang="ko-KR" dirty="0" smtClean="0"/>
              <a:t>action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작성</a:t>
            </a:r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672072" y="3449053"/>
            <a:ext cx="4076140" cy="3348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ko-KR" sz="2000" dirty="0" smtClean="0"/>
              <a:t>goal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Client -&gt; Server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1800" dirty="0" smtClean="0"/>
              <a:t>행위를 시작할 때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000" dirty="0" smtClean="0"/>
              <a:t>result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Server -&gt; Client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goal</a:t>
            </a:r>
            <a:r>
              <a:rPr lang="ko-KR" altLang="en-US" sz="1800" dirty="0" smtClean="0"/>
              <a:t>이 완료될 때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000" dirty="0" smtClean="0"/>
              <a:t>feedback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Server -&gt; Client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행위의 진행상황 제공</a:t>
            </a:r>
            <a:r>
              <a:rPr lang="en-US" altLang="ko-KR" sz="1800" dirty="0" smtClean="0"/>
              <a:t>, goal</a:t>
            </a:r>
            <a:r>
              <a:rPr lang="ko-KR" altLang="en-US" sz="1800" dirty="0" smtClean="0"/>
              <a:t>을 취소함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1861388" y="6181212"/>
            <a:ext cx="2702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/>
              <a:t>Timer.action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파일</a:t>
            </a:r>
            <a:endParaRPr lang="ko-KR" altLang="en-US" sz="2400" b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09" y="3700512"/>
            <a:ext cx="3517579" cy="251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6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통합예제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 smtClean="0"/>
              <a:t>실행결과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4" name="wanderbot_ran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5709" y="1423963"/>
            <a:ext cx="6498891" cy="51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Keyboard Driver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ko-KR" altLang="en-US" dirty="0" smtClean="0"/>
              <a:t>키보드로 로봇을 컨트롤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 smtClean="0"/>
              <a:t>패키지 생성</a:t>
            </a:r>
            <a:endParaRPr lang="en-US" altLang="ko-KR" dirty="0" smtClean="0"/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 smtClean="0"/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 smtClean="0"/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 smtClean="0"/>
              <a:t>패키지에 </a:t>
            </a:r>
            <a:r>
              <a:rPr lang="en-US" altLang="ko-KR" dirty="0" smtClean="0"/>
              <a:t>scripts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41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18" y="5241394"/>
            <a:ext cx="7738611" cy="108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18" y="2876548"/>
            <a:ext cx="7621350" cy="3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6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Keyboard Driver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 key_publisher.py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사용자가 콘솔에 입력한 키를 </a:t>
            </a:r>
            <a:r>
              <a:rPr lang="ko-KR" altLang="en-US" dirty="0" err="1" smtClean="0"/>
              <a:t>캡쳐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42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95349" y="2805112"/>
            <a:ext cx="5311981" cy="2147888"/>
            <a:chOff x="895349" y="2805112"/>
            <a:chExt cx="5311981" cy="21478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349" y="2805112"/>
              <a:ext cx="5311981" cy="2147888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812658" y="4049403"/>
              <a:ext cx="1530617" cy="3797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46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Keyboard Driver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key_publisher.py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43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418070" y="2215793"/>
            <a:ext cx="4659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2</a:t>
            </a:r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en-US" altLang="ko-KR" sz="1400" dirty="0" err="1" smtClean="0"/>
              <a:t>tty</a:t>
            </a:r>
            <a:r>
              <a:rPr lang="en-US" altLang="ko-KR" sz="1400" dirty="0" smtClean="0"/>
              <a:t> : </a:t>
            </a:r>
            <a:r>
              <a:rPr lang="en-US" altLang="ko-KR" sz="1400" dirty="0" err="1" smtClean="0"/>
              <a:t>tty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raw, </a:t>
            </a:r>
            <a:r>
              <a:rPr lang="en-US" altLang="ko-KR" sz="1400" dirty="0" err="1" smtClean="0"/>
              <a:t>cbreak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모드로 설정하는 함수정의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en-US" altLang="ko-KR" sz="1400" dirty="0" err="1" smtClean="0"/>
              <a:t>termios</a:t>
            </a:r>
            <a:r>
              <a:rPr lang="en-US" altLang="ko-KR" sz="1400" dirty="0" smtClean="0"/>
              <a:t> : </a:t>
            </a:r>
            <a:r>
              <a:rPr lang="en-US" altLang="ko-KR" sz="1400" dirty="0" err="1" smtClean="0"/>
              <a:t>tty</a:t>
            </a:r>
            <a:r>
              <a:rPr lang="en-US" altLang="ko-KR" sz="1400" dirty="0" smtClean="0"/>
              <a:t> i/o </a:t>
            </a:r>
            <a:r>
              <a:rPr lang="ko-KR" altLang="en-US" sz="1400" dirty="0" smtClean="0"/>
              <a:t>제어를 위한 </a:t>
            </a:r>
            <a:r>
              <a:rPr lang="en-US" altLang="ko-KR" sz="1400" dirty="0" smtClean="0"/>
              <a:t>POSIX</a:t>
            </a:r>
            <a:r>
              <a:rPr lang="ko-KR" altLang="en-US" sz="1400" dirty="0" smtClean="0"/>
              <a:t>호출 </a:t>
            </a:r>
            <a:r>
              <a:rPr lang="en-US" altLang="ko-KR" sz="1400" dirty="0" smtClean="0"/>
              <a:t>interface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	</a:t>
            </a:r>
            <a:r>
              <a:rPr lang="ko-KR" altLang="en-US" sz="1400" dirty="0" smtClean="0"/>
              <a:t>제공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하나의 키 입력을 </a:t>
            </a:r>
            <a:r>
              <a:rPr lang="ko-KR" altLang="en-US" sz="1400" dirty="0" err="1" smtClean="0"/>
              <a:t>캡쳐</a:t>
            </a:r>
            <a:r>
              <a:rPr lang="ko-KR" altLang="en-US" sz="1400" dirty="0" smtClean="0"/>
              <a:t> 하기 위해 사용</a:t>
            </a:r>
            <a:endParaRPr lang="en-US" altLang="ko-KR" sz="1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10~11</a:t>
            </a:r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기존의 속성 저장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- </a:t>
            </a:r>
            <a:r>
              <a:rPr lang="ko-KR" altLang="en-US" sz="1400" dirty="0" err="1" smtClean="0"/>
              <a:t>입력받은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fd</a:t>
            </a:r>
            <a:r>
              <a:rPr lang="ko-KR" altLang="en-US" sz="1400" dirty="0" smtClean="0"/>
              <a:t>를 </a:t>
            </a:r>
            <a:r>
              <a:rPr lang="en-US" altLang="ko-KR" sz="1400" dirty="0" err="1" smtClean="0"/>
              <a:t>cbreak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모드로 바꿈</a:t>
            </a:r>
            <a:endParaRPr lang="en-US" altLang="ko-KR" sz="1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14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 - select(read, write, exception, timeout)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- timeout </a:t>
            </a:r>
            <a:r>
              <a:rPr lang="ko-KR" altLang="en-US" sz="1400" dirty="0" smtClean="0"/>
              <a:t>되기 전에 입력된 </a:t>
            </a:r>
            <a:r>
              <a:rPr lang="ko-KR" altLang="en-US" sz="1400" dirty="0" err="1" smtClean="0"/>
              <a:t>객체중</a:t>
            </a:r>
            <a:r>
              <a:rPr lang="ko-KR" altLang="en-US" sz="1400" dirty="0" smtClean="0"/>
              <a:t> 준비된 객체 반환</a:t>
            </a:r>
            <a:endParaRPr lang="en-US" altLang="ko-KR" sz="1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17</a:t>
            </a:r>
          </a:p>
          <a:p>
            <a:pPr marL="0" indent="0">
              <a:buNone/>
            </a:pPr>
            <a:r>
              <a:rPr lang="en-US" altLang="ko-KR" sz="1400" dirty="0" smtClean="0"/>
              <a:t>  -  </a:t>
            </a:r>
            <a:r>
              <a:rPr lang="ko-KR" altLang="en-US" sz="1400" dirty="0" smtClean="0"/>
              <a:t>프로그램 종료 전 </a:t>
            </a:r>
            <a:r>
              <a:rPr lang="en-US" altLang="ko-KR" sz="1400" dirty="0" err="1" smtClean="0"/>
              <a:t>fd</a:t>
            </a:r>
            <a:r>
              <a:rPr lang="ko-KR" altLang="en-US" sz="1400" dirty="0" smtClean="0"/>
              <a:t>를 원래 모드로 바꿈</a:t>
            </a:r>
            <a:endParaRPr lang="en-US" altLang="ko-KR" sz="1400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397933" y="2542382"/>
            <a:ext cx="6366934" cy="2818880"/>
            <a:chOff x="397933" y="2542382"/>
            <a:chExt cx="6366934" cy="28188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33" y="2542382"/>
              <a:ext cx="6366934" cy="281888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107933" y="2734954"/>
              <a:ext cx="943275" cy="1911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944301" y="4644908"/>
              <a:ext cx="4755757" cy="21584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89783" y="5127868"/>
              <a:ext cx="4620129" cy="1634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89783" y="4004109"/>
              <a:ext cx="3234091" cy="3424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4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Keyboard Driver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ko-KR" altLang="en-US" dirty="0" smtClean="0"/>
              <a:t>실행결과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1800" dirty="0" smtClean="0"/>
              <a:t>- key_publisher.py </a:t>
            </a:r>
            <a:r>
              <a:rPr lang="ko-KR" altLang="en-US" sz="1800" dirty="0" smtClean="0"/>
              <a:t>실행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메시지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44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16" y="2738437"/>
            <a:ext cx="7353300" cy="952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16" y="4418806"/>
            <a:ext cx="4267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Motion Generator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keys_to_twist.py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로봇에게 정의한 키만을 입력 받아 움직이게 함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45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09649" y="2633662"/>
            <a:ext cx="6541359" cy="2881313"/>
            <a:chOff x="1009649" y="2633662"/>
            <a:chExt cx="6541359" cy="288131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649" y="2633662"/>
              <a:ext cx="6541359" cy="288131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950509" y="4074317"/>
              <a:ext cx="1830916" cy="41195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94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Motion Generator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keys_to_twist.py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로봇에게 정의한 키만을 입력 받아 움직이게 함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46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418070" y="2215793"/>
            <a:ext cx="4659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6~8</a:t>
            </a:r>
          </a:p>
          <a:p>
            <a:pPr marL="0" indent="0">
              <a:buNone/>
            </a:pPr>
            <a:r>
              <a:rPr lang="en-US" altLang="ko-KR" sz="1400" spc="-150" dirty="0" smtClean="0"/>
              <a:t>  -  </a:t>
            </a:r>
            <a:r>
              <a:rPr lang="ko-KR" altLang="en-US" sz="1400" spc="-150" dirty="0" smtClean="0"/>
              <a:t>사용할 키 정의</a:t>
            </a:r>
            <a:endParaRPr lang="en-US" altLang="ko-KR" sz="1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9~16</a:t>
            </a:r>
          </a:p>
          <a:p>
            <a:pPr marL="0" indent="0">
              <a:buNone/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입력 받은 키가 정의된 것이면 속도변경 후</a:t>
            </a:r>
            <a:r>
              <a:rPr lang="en-US" altLang="ko-KR" sz="1400" dirty="0" smtClean="0"/>
              <a:t>, publish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97933" y="2517775"/>
            <a:ext cx="6486525" cy="3838575"/>
            <a:chOff x="397933" y="2517775"/>
            <a:chExt cx="6486525" cy="38385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33" y="2517775"/>
              <a:ext cx="6486525" cy="383857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97933" y="3407343"/>
              <a:ext cx="4039313" cy="49088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97933" y="3931919"/>
              <a:ext cx="6330126" cy="13632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119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Motion Generator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$ </a:t>
            </a:r>
            <a:r>
              <a:rPr lang="en-US" altLang="ko-KR" dirty="0" err="1" smtClean="0"/>
              <a:t>roscore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key_publisher.py, keys_to_twist.py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47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2944193"/>
            <a:ext cx="6800850" cy="149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4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Motion Generator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48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bandicam 2017-01-10 12-47-58-8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762" y="1332855"/>
            <a:ext cx="9290353" cy="52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Parameter Server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keys_to_twist_parameterized.py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매개변수를 이용하여 속도를 조정한다</a:t>
            </a:r>
            <a:r>
              <a:rPr lang="en-US" altLang="ko-KR" sz="2000" dirty="0" smtClean="0"/>
              <a:t>.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49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52537" y="3195637"/>
            <a:ext cx="5005388" cy="2237904"/>
            <a:chOff x="1252537" y="3195637"/>
            <a:chExt cx="5005388" cy="223790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2537" y="3195637"/>
              <a:ext cx="5005388" cy="223790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895476" y="4147901"/>
              <a:ext cx="1162050" cy="2952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03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Simple_Action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CMakeLists.txt </a:t>
            </a:r>
            <a:r>
              <a:rPr lang="ko-KR" altLang="en-US" dirty="0" smtClean="0"/>
              <a:t>파일수정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838200" y="2404580"/>
            <a:ext cx="8388667" cy="3792492"/>
            <a:chOff x="838200" y="2404580"/>
            <a:chExt cx="8388667" cy="37924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9372" y="2404580"/>
              <a:ext cx="2817495" cy="17338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631975"/>
              <a:ext cx="3116179" cy="66218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3644562"/>
              <a:ext cx="3640183" cy="133891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5102169"/>
              <a:ext cx="5131533" cy="1094903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1146323" y="4061059"/>
              <a:ext cx="173323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993923" y="3100939"/>
              <a:ext cx="10755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146323" y="4257874"/>
              <a:ext cx="194178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02521" y="3844552"/>
              <a:ext cx="161156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10491" y="5944701"/>
              <a:ext cx="130410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1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08" y="2468364"/>
            <a:ext cx="6781800" cy="35052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Parameter Server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keys_to_twist_parameterized.py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매개변수를 이용하여 속도를 조정한다</a:t>
            </a:r>
            <a:r>
              <a:rPr lang="en-US" altLang="ko-KR" sz="2000" dirty="0" smtClean="0"/>
              <a:t>.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50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647740" y="2560141"/>
            <a:ext cx="3706060" cy="3359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11</a:t>
            </a:r>
          </a:p>
          <a:p>
            <a:pPr marL="0" indent="0">
              <a:buNone/>
            </a:pPr>
            <a:r>
              <a:rPr lang="en-US" altLang="ko-KR" sz="1400" spc="-150" dirty="0" smtClean="0"/>
              <a:t>  - default </a:t>
            </a:r>
            <a:r>
              <a:rPr lang="ko-KR" altLang="en-US" sz="1400" spc="-150" dirty="0" smtClean="0"/>
              <a:t>속도</a:t>
            </a:r>
            <a:endParaRPr lang="en-US" altLang="ko-KR" sz="1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18~19</a:t>
            </a:r>
          </a:p>
          <a:p>
            <a:pPr marL="0" indent="0">
              <a:buNone/>
            </a:pPr>
            <a:r>
              <a:rPr lang="en-US" altLang="ko-KR" sz="16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매개변수로 받은 값으로 속도 지정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35508" y="4192898"/>
            <a:ext cx="2451145" cy="227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52000" y="5381686"/>
            <a:ext cx="4460882" cy="399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7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Parameter Server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keys_to_twist_parameterized.py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매개변수를 이용하여 속도를 조정한다</a:t>
            </a:r>
            <a:r>
              <a:rPr lang="en-US" altLang="ko-KR" sz="2000" dirty="0" smtClean="0"/>
              <a:t>.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51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249805" y="3175529"/>
            <a:ext cx="4659630" cy="1794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Line 28~36</a:t>
            </a:r>
          </a:p>
          <a:p>
            <a:pPr marL="0" indent="0">
              <a:buNone/>
            </a:pPr>
            <a:r>
              <a:rPr lang="en-US" altLang="ko-KR" sz="1400" spc="-150" dirty="0" smtClean="0"/>
              <a:t>  -  </a:t>
            </a:r>
            <a:r>
              <a:rPr lang="ko-KR" altLang="en-US" sz="1400" spc="-150" dirty="0" smtClean="0"/>
              <a:t>매개변수 지정여부를 확인한다</a:t>
            </a:r>
            <a:r>
              <a:rPr lang="en-US" altLang="ko-KR" sz="1400" spc="-150" dirty="0" smtClean="0"/>
              <a:t>.</a:t>
            </a:r>
          </a:p>
          <a:p>
            <a:pPr marL="0" indent="0">
              <a:buNone/>
            </a:pPr>
            <a:r>
              <a:rPr lang="en-US" altLang="ko-KR" sz="1400" spc="-150" dirty="0"/>
              <a:t>  </a:t>
            </a:r>
            <a:r>
              <a:rPr lang="en-US" altLang="ko-KR" sz="1400" spc="-150" dirty="0" smtClean="0"/>
              <a:t>-  </a:t>
            </a:r>
            <a:r>
              <a:rPr lang="ko-KR" altLang="en-US" sz="1400" spc="-150" dirty="0" smtClean="0"/>
              <a:t>매개변수가 있을 경우 매개변수로 속도지정</a:t>
            </a:r>
            <a:endParaRPr lang="en-US" altLang="ko-KR" sz="1400" spc="-150" dirty="0" smtClean="0"/>
          </a:p>
          <a:p>
            <a:pPr marL="0" indent="0">
              <a:buNone/>
            </a:pPr>
            <a:r>
              <a:rPr lang="en-US" altLang="ko-KR" sz="1400" spc="-150" dirty="0"/>
              <a:t> </a:t>
            </a:r>
            <a:r>
              <a:rPr lang="en-US" altLang="ko-KR" sz="1400" spc="-150" dirty="0" smtClean="0"/>
              <a:t>  - </a:t>
            </a:r>
            <a:r>
              <a:rPr lang="ko-KR" altLang="en-US" sz="1400" spc="-150" dirty="0" smtClean="0"/>
              <a:t>매개변수가 없을 경우 </a:t>
            </a:r>
            <a:r>
              <a:rPr lang="en-US" altLang="ko-KR" sz="1400" spc="-150" dirty="0" smtClean="0"/>
              <a:t>default </a:t>
            </a:r>
            <a:r>
              <a:rPr lang="ko-KR" altLang="en-US" sz="1400" spc="-150" dirty="0" smtClean="0"/>
              <a:t>값으로 지정</a:t>
            </a:r>
            <a:endParaRPr lang="en-US" altLang="ko-KR" sz="1400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397933" y="2747698"/>
            <a:ext cx="6485467" cy="2736419"/>
            <a:chOff x="397933" y="2747698"/>
            <a:chExt cx="6485467" cy="273641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33" y="2747698"/>
              <a:ext cx="6485467" cy="273641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165976" y="3547889"/>
              <a:ext cx="5717424" cy="130324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772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Parameter Server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‘ := ‘ </a:t>
            </a:r>
            <a:r>
              <a:rPr lang="ko-KR" altLang="en-US" sz="1800" dirty="0" smtClean="0"/>
              <a:t>로 </a:t>
            </a:r>
            <a:r>
              <a:rPr lang="ko-KR" altLang="en-US" sz="1800" dirty="0" err="1" smtClean="0"/>
              <a:t>매개변수값</a:t>
            </a:r>
            <a:r>
              <a:rPr lang="ko-KR" altLang="en-US" sz="1800" dirty="0" smtClean="0"/>
              <a:t> 지정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52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72735" y="2430032"/>
            <a:ext cx="7583861" cy="339725"/>
            <a:chOff x="1033461" y="2420407"/>
            <a:chExt cx="7583861" cy="3397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3461" y="2420407"/>
              <a:ext cx="7583861" cy="33972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033461" y="2573865"/>
              <a:ext cx="3490413" cy="1862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07" y="3621484"/>
            <a:ext cx="1066800" cy="1685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173" y="3611859"/>
            <a:ext cx="971550" cy="1685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54426" y="5421790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매개변수 지정할 경우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85629" y="5394893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매개변수 없을 경우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90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Gazebo Simulation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 smtClean="0"/>
              <a:t>roscore</a:t>
            </a:r>
            <a:endParaRPr lang="en-US" altLang="ko-KR" dirty="0" smtClean="0"/>
          </a:p>
          <a:p>
            <a:r>
              <a:rPr lang="en-US" altLang="ko-KR" dirty="0" smtClean="0"/>
              <a:t>gazebo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turtlebot_gazebo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turtlebot_world.launch</a:t>
            </a:r>
            <a:endParaRPr lang="en-US" altLang="ko-KR" dirty="0" smtClean="0"/>
          </a:p>
          <a:p>
            <a:r>
              <a:rPr lang="en-US" altLang="ko-KR" dirty="0" err="1" smtClean="0"/>
              <a:t>keypublisher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 smtClean="0"/>
              <a:t>rosrun</a:t>
            </a:r>
            <a:r>
              <a:rPr lang="en-US" altLang="ko-KR" dirty="0" smtClean="0"/>
              <a:t> keyboard key_publisher.py</a:t>
            </a:r>
          </a:p>
          <a:p>
            <a:r>
              <a:rPr lang="en-US" altLang="ko-KR" dirty="0" err="1" smtClean="0"/>
              <a:t>keys_to_twist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 smtClean="0"/>
              <a:t>rosrun</a:t>
            </a:r>
            <a:r>
              <a:rPr lang="en-US" altLang="ko-KR" dirty="0" smtClean="0"/>
              <a:t> keyboard keys_to_twist.py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3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Gazebo Simulation</a:t>
            </a:r>
            <a:endParaRPr lang="ko-KR" altLang="en-US" b="1" dirty="0"/>
          </a:p>
        </p:txBody>
      </p:sp>
      <p:pic>
        <p:nvPicPr>
          <p:cNvPr id="5" name="bandicam 2017-01-10 12-58-16-61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2313" y="1690688"/>
            <a:ext cx="8250690" cy="465907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0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Simple_Action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5. package.xml </a:t>
            </a:r>
            <a:r>
              <a:rPr lang="ko-KR" altLang="en-US" dirty="0" smtClean="0"/>
              <a:t>파일수정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509837"/>
            <a:ext cx="6730042" cy="21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Simple_Action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6</a:t>
            </a:r>
            <a:r>
              <a:rPr lang="en-US" altLang="ko-KR" dirty="0" smtClean="0"/>
              <a:t>. simple_action_server.py </a:t>
            </a:r>
            <a:r>
              <a:rPr lang="ko-KR" altLang="en-US" dirty="0" smtClean="0"/>
              <a:t>작성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16" y="2369388"/>
            <a:ext cx="3406809" cy="27585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329716" y="2804319"/>
            <a:ext cx="4637763" cy="2710656"/>
            <a:chOff x="1329716" y="2804319"/>
            <a:chExt cx="4637763" cy="27106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9716" y="2804319"/>
              <a:ext cx="4637763" cy="271065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095501" y="4362450"/>
              <a:ext cx="1524000" cy="3333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2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Simple_Action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6</a:t>
            </a:r>
            <a:r>
              <a:rPr lang="en-US" altLang="ko-KR" dirty="0" smtClean="0"/>
              <a:t>. simple_action_server.py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작성 후 </a:t>
            </a:r>
            <a:r>
              <a:rPr lang="ko-KR" altLang="en-US" dirty="0"/>
              <a:t>실행권한 설정 </a:t>
            </a:r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</a:t>
            </a:r>
            <a:r>
              <a:rPr lang="en-US" altLang="ko-KR" dirty="0" err="1"/>
              <a:t>u+x</a:t>
            </a:r>
            <a:r>
              <a:rPr lang="en-US" altLang="ko-KR" dirty="0"/>
              <a:t> </a:t>
            </a:r>
            <a:r>
              <a:rPr lang="en-US" altLang="ko-KR" dirty="0" smtClean="0"/>
              <a:t>simple_action_server.py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36" y="2862045"/>
            <a:ext cx="7618396" cy="34943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6152" y="5943657"/>
            <a:ext cx="527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3808FF"/>
                </a:solidFill>
              </a:rPr>
              <a:t>#</a:t>
            </a:r>
            <a:r>
              <a:rPr lang="ko-KR" altLang="en-US" sz="1400" dirty="0" smtClean="0">
                <a:solidFill>
                  <a:srgbClr val="3808FF"/>
                </a:solidFill>
              </a:rPr>
              <a:t>서버 객체생성</a:t>
            </a:r>
            <a:r>
              <a:rPr lang="en-US" altLang="ko-KR" sz="1400" dirty="0" smtClean="0">
                <a:solidFill>
                  <a:srgbClr val="3808FF"/>
                </a:solidFill>
              </a:rPr>
              <a:t>, (</a:t>
            </a:r>
            <a:r>
              <a:rPr lang="ko-KR" altLang="en-US" sz="1400" dirty="0" smtClean="0">
                <a:solidFill>
                  <a:srgbClr val="3808FF"/>
                </a:solidFill>
              </a:rPr>
              <a:t>서버이름</a:t>
            </a:r>
            <a:r>
              <a:rPr lang="en-US" altLang="ko-KR" sz="1400" dirty="0" smtClean="0">
                <a:solidFill>
                  <a:srgbClr val="3808FF"/>
                </a:solidFill>
              </a:rPr>
              <a:t>,</a:t>
            </a:r>
            <a:r>
              <a:rPr lang="ko-KR" altLang="en-US" sz="1400" dirty="0" smtClean="0">
                <a:solidFill>
                  <a:srgbClr val="3808FF"/>
                </a:solidFill>
              </a:rPr>
              <a:t>액션타입</a:t>
            </a:r>
            <a:r>
              <a:rPr lang="en-US" altLang="ko-KR" sz="1400" dirty="0" smtClean="0">
                <a:solidFill>
                  <a:srgbClr val="3808FF"/>
                </a:solidFill>
              </a:rPr>
              <a:t>,callback</a:t>
            </a:r>
            <a:r>
              <a:rPr lang="ko-KR" altLang="en-US" sz="1400" dirty="0" smtClean="0">
                <a:solidFill>
                  <a:srgbClr val="3808FF"/>
                </a:solidFill>
              </a:rPr>
              <a:t>함수</a:t>
            </a:r>
            <a:r>
              <a:rPr lang="en-US" altLang="ko-KR" sz="1400" dirty="0" smtClean="0">
                <a:solidFill>
                  <a:srgbClr val="3808FF"/>
                </a:solidFill>
              </a:rPr>
              <a:t>,</a:t>
            </a:r>
            <a:r>
              <a:rPr lang="ko-KR" altLang="en-US" sz="1400" dirty="0" smtClean="0">
                <a:solidFill>
                  <a:srgbClr val="3808FF"/>
                </a:solidFill>
              </a:rPr>
              <a:t>자동시작여부</a:t>
            </a:r>
            <a:r>
              <a:rPr lang="en-US" altLang="ko-KR" sz="1400" dirty="0" smtClean="0">
                <a:solidFill>
                  <a:srgbClr val="3808FF"/>
                </a:solidFill>
              </a:rPr>
              <a:t>)</a:t>
            </a:r>
            <a:endParaRPr lang="ko-KR" altLang="en-US" sz="1400" dirty="0">
              <a:solidFill>
                <a:srgbClr val="3808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8020" y="3705518"/>
            <a:ext cx="40239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Line 6 - </a:t>
            </a:r>
            <a:r>
              <a:rPr lang="ko-KR" altLang="en-US" sz="1600" dirty="0" smtClean="0"/>
              <a:t>사용할 액션파일</a:t>
            </a:r>
            <a:endParaRPr lang="en-US" altLang="ko-KR" sz="1600" dirty="0" smtClean="0"/>
          </a:p>
          <a:p>
            <a:r>
              <a:rPr lang="en-US" altLang="ko-KR" sz="1600" dirty="0" smtClean="0"/>
              <a:t>Line 8 - goal</a:t>
            </a:r>
            <a:r>
              <a:rPr lang="ko-KR" altLang="en-US" sz="1600" dirty="0" smtClean="0"/>
              <a:t>을 매개변수로 하는 </a:t>
            </a:r>
            <a:r>
              <a:rPr lang="ko-KR" altLang="en-US" sz="1600" dirty="0" err="1" smtClean="0"/>
              <a:t>콜백함수</a:t>
            </a:r>
            <a:endParaRPr lang="en-US" altLang="ko-KR" sz="1600" dirty="0" smtClean="0"/>
          </a:p>
          <a:p>
            <a:r>
              <a:rPr lang="en-US" altLang="ko-KR" sz="1600" dirty="0" smtClean="0"/>
              <a:t>Line 10 - </a:t>
            </a:r>
            <a:r>
              <a:rPr lang="en-US" altLang="ko-KR" sz="1600" dirty="0"/>
              <a:t>goal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time_to_wait</a:t>
            </a:r>
            <a:r>
              <a:rPr lang="ko-KR" altLang="en-US" sz="1600" dirty="0"/>
              <a:t>만큼 </a:t>
            </a:r>
            <a:r>
              <a:rPr lang="en-US" altLang="ko-KR" sz="1600" dirty="0"/>
              <a:t>sleep</a:t>
            </a:r>
          </a:p>
          <a:p>
            <a:r>
              <a:rPr lang="en-US" altLang="ko-KR" sz="1600" dirty="0" smtClean="0"/>
              <a:t>Line 12 - </a:t>
            </a:r>
            <a:r>
              <a:rPr lang="ko-KR" altLang="en-US" sz="1600" dirty="0" smtClean="0"/>
              <a:t>시간의 차이를 </a:t>
            </a:r>
            <a:r>
              <a:rPr lang="en-US" altLang="ko-KR" sz="1600" dirty="0" smtClean="0"/>
              <a:t>result</a:t>
            </a:r>
            <a:r>
              <a:rPr lang="ko-KR" altLang="en-US" sz="1600" dirty="0" smtClean="0"/>
              <a:t>에 저장</a:t>
            </a:r>
            <a:endParaRPr lang="en-US" altLang="ko-KR" sz="1600" dirty="0"/>
          </a:p>
          <a:p>
            <a:r>
              <a:rPr lang="en-US" altLang="ko-KR" sz="1600" dirty="0" smtClean="0"/>
              <a:t>Line 14 - result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client</a:t>
            </a:r>
            <a:r>
              <a:rPr lang="ko-KR" altLang="en-US" sz="1600" dirty="0" smtClean="0"/>
              <a:t>로 전달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803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Simple_Action</a:t>
            </a:r>
            <a:r>
              <a:rPr lang="en-US" altLang="ko-KR" b="1" dirty="0"/>
              <a:t> </a:t>
            </a:r>
            <a:r>
              <a:rPr lang="ko-KR" altLang="en-US" b="1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" y="17184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7. simple_action_client.py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16" y="2369388"/>
            <a:ext cx="3406809" cy="2758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16" y="3022579"/>
            <a:ext cx="4892909" cy="227332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895476" y="4086225"/>
            <a:ext cx="1524000" cy="333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6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</TotalTime>
  <Words>1247</Words>
  <Application>Microsoft Office PowerPoint</Application>
  <PresentationFormat>와이드스크린</PresentationFormat>
  <Paragraphs>421</Paragraphs>
  <Slides>54</Slides>
  <Notes>21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맑은 고딕</vt:lpstr>
      <vt:lpstr>Arial</vt:lpstr>
      <vt:lpstr>Wingdings</vt:lpstr>
      <vt:lpstr>Office 테마</vt:lpstr>
      <vt:lpstr>ROS   Action &amp; Turtlebot</vt:lpstr>
      <vt:lpstr>Action</vt:lpstr>
      <vt:lpstr>Simple_Action 예제</vt:lpstr>
      <vt:lpstr>Simple_Action 예제</vt:lpstr>
      <vt:lpstr>Simple_Action 예제</vt:lpstr>
      <vt:lpstr>Simple_Action 예제</vt:lpstr>
      <vt:lpstr>Simple_Action 예제</vt:lpstr>
      <vt:lpstr>Simple_Action 예제</vt:lpstr>
      <vt:lpstr>Simple_Action 예제</vt:lpstr>
      <vt:lpstr>Simple_Action 예제</vt:lpstr>
      <vt:lpstr>Simple_Action 예제</vt:lpstr>
      <vt:lpstr>Simple_Action 예제 -실행결과</vt:lpstr>
      <vt:lpstr>Fancy_Action 예제</vt:lpstr>
      <vt:lpstr>Fancy_Action 예제</vt:lpstr>
      <vt:lpstr>Fancy_Action 예제</vt:lpstr>
      <vt:lpstr>Fancy_Action 예제</vt:lpstr>
      <vt:lpstr>Fancy_Action 예제</vt:lpstr>
      <vt:lpstr>Fancy_Action 예제</vt:lpstr>
      <vt:lpstr>PowerPoint 프레젠테이션</vt:lpstr>
      <vt:lpstr>Fancy_Action 예제</vt:lpstr>
      <vt:lpstr>Fancy_Action 예제 - 실행결과</vt:lpstr>
      <vt:lpstr>Fancy_Action 예제 - 실행결과</vt:lpstr>
      <vt:lpstr>Fancy_Action 예제 - 실행결과</vt:lpstr>
      <vt:lpstr>Topic vs Service vs Action</vt:lpstr>
      <vt:lpstr>Gazebo</vt:lpstr>
      <vt:lpstr>예제</vt:lpstr>
      <vt:lpstr>PowerPoint 프레젠테이션</vt:lpstr>
      <vt:lpstr>PowerPoint 프레젠테이션</vt:lpstr>
      <vt:lpstr>주행예제</vt:lpstr>
      <vt:lpstr>주행예제</vt:lpstr>
      <vt:lpstr>PowerPoint 프레젠테이션</vt:lpstr>
      <vt:lpstr>센서예제</vt:lpstr>
      <vt:lpstr>센서예제</vt:lpstr>
      <vt:lpstr>센서예제</vt:lpstr>
      <vt:lpstr>센서예제</vt:lpstr>
      <vt:lpstr>PowerPoint 프레젠테이션</vt:lpstr>
      <vt:lpstr>통합예제</vt:lpstr>
      <vt:lpstr>통합예제</vt:lpstr>
      <vt:lpstr>통합예제</vt:lpstr>
      <vt:lpstr>통합예제</vt:lpstr>
      <vt:lpstr>Keyboard Driver</vt:lpstr>
      <vt:lpstr>Keyboard Driver</vt:lpstr>
      <vt:lpstr>Keyboard Driver</vt:lpstr>
      <vt:lpstr>Keyboard Driver</vt:lpstr>
      <vt:lpstr>Motion Generator</vt:lpstr>
      <vt:lpstr>Motion Generator</vt:lpstr>
      <vt:lpstr>Motion Generator</vt:lpstr>
      <vt:lpstr>Motion Generator</vt:lpstr>
      <vt:lpstr>Parameter Server</vt:lpstr>
      <vt:lpstr>Parameter Server</vt:lpstr>
      <vt:lpstr>Parameter Server</vt:lpstr>
      <vt:lpstr>Parameter Server</vt:lpstr>
      <vt:lpstr>Gazebo Simulation</vt:lpstr>
      <vt:lpstr>Gazebo Simulation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  Topic &amp; Service</dc:title>
  <dc:creator>TaeSeong Kim</dc:creator>
  <cp:lastModifiedBy>TaeSeong Kim</cp:lastModifiedBy>
  <cp:revision>333</cp:revision>
  <dcterms:created xsi:type="dcterms:W3CDTF">2017-01-02T13:40:46Z</dcterms:created>
  <dcterms:modified xsi:type="dcterms:W3CDTF">2017-01-10T10:18:13Z</dcterms:modified>
</cp:coreProperties>
</file>